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5b52e14f-c786-4a3a-aea1-c902d711e0d0/" TargetMode="External"/><Relationship Id="rId13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2.png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1244"/>
            <a:ext cx="12192000" cy="6879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40740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e-sfera.hr ‐ platforma udžbenika Školske knjige"/>
          <p:cNvPicPr preferRelativeResize="0"/>
          <p:nvPr/>
        </p:nvPicPr>
        <p:blipFill rotWithShape="1">
          <a:blip r:embed="rId5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Orange Circle Logo - Free image on Pixaba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1822" y="3116337"/>
            <a:ext cx="2736906" cy="270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85170" y="4853486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5076" y="4001659"/>
            <a:ext cx="1105121" cy="1091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58365" y="949568"/>
            <a:ext cx="4230454" cy="2820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Orange Circle Logo - Free image on Pixaba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7980131">
            <a:off x="2873178" y="640446"/>
            <a:ext cx="3424865" cy="338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11">
            <a:alphaModFix/>
          </a:blip>
          <a:srcRect l="34255" t="14744" r="34447" b="10255"/>
          <a:stretch/>
        </p:blipFill>
        <p:spPr>
          <a:xfrm rot="-401530">
            <a:off x="1280050" y="3143245"/>
            <a:ext cx="1907929" cy="257174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8034521" y="1924458"/>
            <a:ext cx="362628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7CADD2"/>
                </a:solidFill>
                <a:latin typeface="Impact"/>
                <a:ea typeface="Impact"/>
                <a:cs typeface="Impact"/>
                <a:sym typeface="Impact"/>
              </a:rPr>
              <a:t>Palatalizacija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5" name="Google Shape;105;p15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202874" y="1223657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228772" y="1781149"/>
            <a:ext cx="1703214" cy="2578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8034827" y="1263638"/>
            <a:ext cx="17508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7">
            <a:alphaModFix/>
          </a:blip>
          <a:srcRect l="1536" r="2641"/>
          <a:stretch/>
        </p:blipFill>
        <p:spPr>
          <a:xfrm rot="-158291">
            <a:off x="1192743" y="422552"/>
            <a:ext cx="4026229" cy="562806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/>
          <p:nvPr/>
        </p:nvSpPr>
        <p:spPr>
          <a:xfrm>
            <a:off x="7881336" y="2007944"/>
            <a:ext cx="2643232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je glasovna promjena? U kojim se padežima provode glasovne promjene? Što je sibilarizacija?</a:t>
            </a:r>
            <a:endParaRPr sz="2400" dirty="0"/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8">
            <a:alphaModFix/>
          </a:blip>
          <a:srcRect l="28661" r="13991"/>
          <a:stretch/>
        </p:blipFill>
        <p:spPr>
          <a:xfrm>
            <a:off x="5135185" y="1556026"/>
            <a:ext cx="1189467" cy="2535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8" name="Google Shape;118;p16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818498" y="991984"/>
            <a:ext cx="4780168" cy="472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8170019" y="1270631"/>
            <a:ext cx="2255236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722440" y="1653028"/>
            <a:ext cx="5983159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Vic dana</a:t>
            </a:r>
            <a:endParaRPr sz="2400"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Učenik i King Kong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Dođe učenik u New York i ugleda King Konga.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King Kong ga srdačno pozdravi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Gdje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si, učeniče?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Učenik uplašeno odvrati: </a:t>
            </a:r>
            <a:endParaRPr lang="hr-HR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Gdje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ti, Kinže Konže?</a:t>
            </a:r>
            <a:endParaRPr sz="2400" dirty="0"/>
          </a:p>
        </p:txBody>
      </p:sp>
      <p:sp>
        <p:nvSpPr>
          <p:cNvPr id="124" name="Google Shape;124;p16"/>
          <p:cNvSpPr/>
          <p:nvPr/>
        </p:nvSpPr>
        <p:spPr>
          <a:xfrm>
            <a:off x="7622272" y="2279522"/>
            <a:ext cx="335073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kojem su padežu riječi u kojima se dogodila promjena glasova? Koji su se glasovi promijenili? Što zaključuješ o palatalizaciji?</a:t>
            </a:r>
            <a:endParaRPr sz="2400" dirty="0"/>
          </a:p>
        </p:txBody>
      </p:sp>
      <p:sp>
        <p:nvSpPr>
          <p:cNvPr id="125" name="Google Shape;125;p16"/>
          <p:cNvSpPr/>
          <p:nvPr/>
        </p:nvSpPr>
        <p:spPr>
          <a:xfrm>
            <a:off x="1190057" y="770457"/>
            <a:ext cx="490594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Pronađi u vicu dvije riječi u kojima se dogodila promjena glasova. 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7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2" name="Google Shape;132;p17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892674" y="1158521"/>
            <a:ext cx="4731201" cy="4756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823146" y="4746562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 txBox="1"/>
          <p:nvPr/>
        </p:nvSpPr>
        <p:spPr>
          <a:xfrm>
            <a:off x="8491325" y="1302811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37" name="Google Shape;137;p17"/>
          <p:cNvSpPr txBox="1"/>
          <p:nvPr/>
        </p:nvSpPr>
        <p:spPr>
          <a:xfrm>
            <a:off x="8320697" y="2118568"/>
            <a:ext cx="24737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CADD2"/>
                </a:solidFill>
                <a:latin typeface="Calibri"/>
                <a:ea typeface="Calibri"/>
                <a:cs typeface="Calibri"/>
                <a:sym typeface="Calibri"/>
              </a:rPr>
              <a:t>PALATALIZACIJA</a:t>
            </a:r>
            <a:endParaRPr sz="2400" dirty="0"/>
          </a:p>
        </p:txBody>
      </p:sp>
      <p:sp>
        <p:nvSpPr>
          <p:cNvPr id="138" name="Google Shape;138;p17"/>
          <p:cNvSpPr/>
          <p:nvPr/>
        </p:nvSpPr>
        <p:spPr>
          <a:xfrm>
            <a:off x="2754525" y="431546"/>
            <a:ext cx="70686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Koji su se glasovi promijenili? Što je palatalizacija?</a:t>
            </a:r>
            <a:endParaRPr sz="2400" dirty="0"/>
          </a:p>
        </p:txBody>
      </p:sp>
      <p:sp>
        <p:nvSpPr>
          <p:cNvPr id="139" name="Google Shape;139;p17"/>
          <p:cNvSpPr txBox="1"/>
          <p:nvPr/>
        </p:nvSpPr>
        <p:spPr>
          <a:xfrm>
            <a:off x="346365" y="1375941"/>
            <a:ext cx="6396618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Ovo je učeni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            Gdje si, učeni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č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Govorio je o Bo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u.       Bo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ž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budi s nama!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Bakin ora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visok.     Ora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š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podari nam plodove!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je hrabar vite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     Nemoj zakasniti, vite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ž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trči po polju.           Bježi, ze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č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ću, ulovit ću te!</a:t>
            </a:r>
            <a:endParaRPr sz="2400" dirty="0"/>
          </a:p>
        </p:txBody>
      </p:sp>
      <p:pic>
        <p:nvPicPr>
          <p:cNvPr id="140" name="Google Shape;140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62453" y="4980807"/>
            <a:ext cx="5527742" cy="163969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7"/>
          <p:cNvSpPr/>
          <p:nvPr/>
        </p:nvSpPr>
        <p:spPr>
          <a:xfrm>
            <a:off x="7771589" y="2565993"/>
            <a:ext cx="3263725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Glasovna je promjena u kojoj  se u nekim oblicima riječi suglasnici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k, g, h, c, z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ispred nastavka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ili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mijenjaju u suglasnike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č, ž, š.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8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47" name="Google Shape;147;p18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8" name="Google Shape;148;p18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075694" y="1069643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8"/>
          <p:cNvSpPr txBox="1"/>
          <p:nvPr/>
        </p:nvSpPr>
        <p:spPr>
          <a:xfrm>
            <a:off x="8045084" y="1751080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3" name="Google Shape;153;p18"/>
          <p:cNvSpPr txBox="1"/>
          <p:nvPr/>
        </p:nvSpPr>
        <p:spPr>
          <a:xfrm>
            <a:off x="7528287" y="2629164"/>
            <a:ext cx="28348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CADD2"/>
                </a:solidFill>
                <a:latin typeface="Calibri"/>
                <a:ea typeface="Calibri"/>
                <a:cs typeface="Calibri"/>
                <a:sym typeface="Calibri"/>
              </a:rPr>
              <a:t>KADA SE PROVODI PALATALIZACIJA?</a:t>
            </a:r>
            <a:endParaRPr sz="2400" dirty="0"/>
          </a:p>
        </p:txBody>
      </p:sp>
      <p:sp>
        <p:nvSpPr>
          <p:cNvPr id="154" name="Google Shape;154;p18"/>
          <p:cNvSpPr txBox="1"/>
          <p:nvPr/>
        </p:nvSpPr>
        <p:spPr>
          <a:xfrm>
            <a:off x="971707" y="989656"/>
            <a:ext cx="65565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kada se najčešće provodi palatalizacija.</a:t>
            </a:r>
            <a:endParaRPr sz="2400" dirty="0"/>
          </a:p>
        </p:txBody>
      </p:sp>
      <p:sp>
        <p:nvSpPr>
          <p:cNvPr id="155" name="Google Shape;155;p18"/>
          <p:cNvSpPr txBox="1"/>
          <p:nvPr/>
        </p:nvSpPr>
        <p:spPr>
          <a:xfrm>
            <a:off x="795117" y="1800659"/>
            <a:ext cx="63985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učeni</a:t>
            </a:r>
            <a:r>
              <a:rPr lang="hr-HR" sz="2400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ea typeface="Noto Sans Symbols"/>
                <a:cs typeface="Calibri" panose="020F0502020204030204" pitchFamily="34" charset="0"/>
                <a:sym typeface="Noto Sans Symbols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učeni</a:t>
            </a:r>
            <a:r>
              <a:rPr lang="hr-HR" sz="2400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č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vra</a:t>
            </a:r>
            <a:r>
              <a:rPr lang="hr-HR" sz="2400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ea typeface="Noto Sans Symbols"/>
                <a:cs typeface="Calibri" panose="020F0502020204030204" pitchFamily="34" charset="0"/>
                <a:sym typeface="Noto Sans Symbols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vra</a:t>
            </a:r>
            <a:r>
              <a:rPr lang="hr-HR" sz="2400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ž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ora</a:t>
            </a:r>
            <a:r>
              <a:rPr lang="hr-HR" sz="2400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ea typeface="Noto Sans Symbols"/>
                <a:cs typeface="Calibri" panose="020F0502020204030204" pitchFamily="34" charset="0"/>
                <a:sym typeface="Noto Sans Symbols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ora</a:t>
            </a:r>
            <a:r>
              <a:rPr lang="hr-HR" sz="2400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š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ze</a:t>
            </a:r>
            <a:r>
              <a:rPr lang="hr-HR" sz="2400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ea typeface="Noto Sans Symbols"/>
                <a:cs typeface="Calibri" panose="020F0502020204030204" pitchFamily="34" charset="0"/>
                <a:sym typeface="Noto Sans Symbols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ze</a:t>
            </a:r>
            <a:r>
              <a:rPr lang="hr-HR" sz="2400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č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      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kne</a:t>
            </a:r>
            <a:r>
              <a:rPr lang="hr-HR" sz="2400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z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</a:t>
            </a:r>
            <a:r>
              <a:rPr lang="hr-HR" sz="2400" dirty="0" smtClean="0">
                <a:solidFill>
                  <a:srgbClr val="000000"/>
                </a:solidFill>
                <a:latin typeface="Calibri" panose="020F0502020204030204" pitchFamily="34" charset="0"/>
                <a:ea typeface="Noto Sans Symbols"/>
                <a:cs typeface="Calibri" panose="020F0502020204030204" pitchFamily="34" charset="0"/>
                <a:sym typeface="Noto Sans Symbols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kne</a:t>
            </a:r>
            <a:r>
              <a:rPr lang="hr-HR" sz="2400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ž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928043" y="2679253"/>
            <a:ext cx="558359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– u vokativu jednine imenica muškog roda</a:t>
            </a:r>
            <a:endParaRPr sz="2400" dirty="0"/>
          </a:p>
        </p:txBody>
      </p:sp>
      <p:sp>
        <p:nvSpPr>
          <p:cNvPr id="157" name="Google Shape;157;p18"/>
          <p:cNvSpPr/>
          <p:nvPr/>
        </p:nvSpPr>
        <p:spPr>
          <a:xfrm>
            <a:off x="901285" y="3302306"/>
            <a:ext cx="62923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&gt; pe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č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em,   digo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 di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ž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e,   re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 &gt; re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č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2400" dirty="0"/>
          </a:p>
        </p:txBody>
      </p:sp>
      <p:sp>
        <p:nvSpPr>
          <p:cNvPr id="158" name="Google Shape;158;p18"/>
          <p:cNvSpPr txBox="1"/>
          <p:nvPr/>
        </p:nvSpPr>
        <p:spPr>
          <a:xfrm>
            <a:off x="971707" y="3886514"/>
            <a:ext cx="606850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– u prezentu i aoristu nekih glagola</a:t>
            </a:r>
            <a:endParaRPr sz="24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8"/>
          <p:cNvSpPr/>
          <p:nvPr/>
        </p:nvSpPr>
        <p:spPr>
          <a:xfrm>
            <a:off x="901286" y="4622062"/>
            <a:ext cx="54408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 ra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č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ić  , kru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 kru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ž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ić,  su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 su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š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iti</a:t>
            </a:r>
            <a:endParaRPr sz="2400" dirty="0"/>
          </a:p>
        </p:txBody>
      </p:sp>
      <p:sp>
        <p:nvSpPr>
          <p:cNvPr id="160" name="Google Shape;160;p18"/>
          <p:cNvSpPr/>
          <p:nvPr/>
        </p:nvSpPr>
        <p:spPr>
          <a:xfrm>
            <a:off x="928043" y="5182546"/>
            <a:ext cx="68538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– pri nastajanju novih riječi, najčešće imenica i glagola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8968" y="4375344"/>
            <a:ext cx="4282817" cy="1803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6" name="Google Shape;166;p19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63552" y="-2683286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7" name="Google Shape;167;p19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93724">
            <a:off x="7411788" y="1109444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9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 txBox="1"/>
          <p:nvPr/>
        </p:nvSpPr>
        <p:spPr>
          <a:xfrm>
            <a:off x="7437080" y="1618328"/>
            <a:ext cx="3689409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7878871" y="2317315"/>
            <a:ext cx="280583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PISANJE POSVOJNIH  PRIDJEVA NA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hr-HR" sz="24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TE IMENICA SA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U OSNOVI</a:t>
            </a:r>
            <a:endParaRPr sz="2400" dirty="0"/>
          </a:p>
        </p:txBody>
      </p:sp>
      <p:sp>
        <p:nvSpPr>
          <p:cNvPr id="173" name="Google Shape;173;p19"/>
          <p:cNvSpPr txBox="1"/>
          <p:nvPr/>
        </p:nvSpPr>
        <p:spPr>
          <a:xfrm>
            <a:off x="1596421" y="566281"/>
            <a:ext cx="62824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Precrtaj stupac u kojem su netočno napisani oblici riječ.</a:t>
            </a:r>
            <a:endParaRPr sz="2400" dirty="0"/>
          </a:p>
        </p:txBody>
      </p:sp>
      <p:sp>
        <p:nvSpPr>
          <p:cNvPr id="174" name="Google Shape;174;p19"/>
          <p:cNvSpPr txBox="1"/>
          <p:nvPr/>
        </p:nvSpPr>
        <p:spPr>
          <a:xfrm>
            <a:off x="544456" y="1473932"/>
            <a:ext cx="40664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posvojni pridjevi na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hr-HR" sz="2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endParaRPr sz="24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9"/>
          <p:cNvSpPr/>
          <p:nvPr/>
        </p:nvSpPr>
        <p:spPr>
          <a:xfrm>
            <a:off x="588723" y="1998927"/>
            <a:ext cx="60960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učitelji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	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učitelji</a:t>
            </a:r>
            <a:r>
              <a:rPr lang="hr-HR" sz="2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učitelji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č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ljubi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		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ljubi</a:t>
            </a:r>
            <a:r>
              <a:rPr lang="hr-HR" sz="2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ljubi</a:t>
            </a:r>
            <a:r>
              <a:rPr lang="hr-HR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č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		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</a:t>
            </a:r>
            <a:r>
              <a:rPr lang="hr-HR" sz="2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	Ani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č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endParaRPr sz="2400" dirty="0"/>
          </a:p>
        </p:txBody>
      </p:sp>
      <p:cxnSp>
        <p:nvCxnSpPr>
          <p:cNvPr id="176" name="Google Shape;176;p19"/>
          <p:cNvCxnSpPr/>
          <p:nvPr/>
        </p:nvCxnSpPr>
        <p:spPr>
          <a:xfrm flipV="1">
            <a:off x="2423780" y="2224648"/>
            <a:ext cx="1212943" cy="1355728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7" name="Google Shape;177;p19"/>
          <p:cNvSpPr txBox="1"/>
          <p:nvPr/>
        </p:nvSpPr>
        <p:spPr>
          <a:xfrm>
            <a:off x="556892" y="4028136"/>
            <a:ext cx="39633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imenice sa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osnovi</a:t>
            </a:r>
            <a:endParaRPr sz="2400" dirty="0"/>
          </a:p>
        </p:txBody>
      </p:sp>
      <p:sp>
        <p:nvSpPr>
          <p:cNvPr id="178" name="Google Shape;178;p19"/>
          <p:cNvSpPr/>
          <p:nvPr/>
        </p:nvSpPr>
        <p:spPr>
          <a:xfrm>
            <a:off x="659402" y="4505391"/>
            <a:ext cx="6096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</a:t>
            </a:r>
            <a:r>
              <a:rPr lang="hr-HR" sz="2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ć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vu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č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</a:t>
            </a:r>
            <a:r>
              <a:rPr lang="hr-HR" sz="2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ć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ze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č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2400" dirty="0"/>
          </a:p>
        </p:txBody>
      </p:sp>
      <p:cxnSp>
        <p:nvCxnSpPr>
          <p:cNvPr id="179" name="Google Shape;179;p19"/>
          <p:cNvCxnSpPr/>
          <p:nvPr/>
        </p:nvCxnSpPr>
        <p:spPr>
          <a:xfrm rot="10800000" flipH="1">
            <a:off x="1660367" y="4659682"/>
            <a:ext cx="632564" cy="553595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0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6" name="Google Shape;186;p20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7" name="Google Shape;187;p20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489580" y="1229746"/>
            <a:ext cx="4118396" cy="4067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0"/>
          <p:cNvSpPr txBox="1"/>
          <p:nvPr/>
        </p:nvSpPr>
        <p:spPr>
          <a:xfrm>
            <a:off x="8290970" y="1616007"/>
            <a:ext cx="2744344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2" name="Google Shape;192;p20"/>
          <p:cNvSpPr txBox="1"/>
          <p:nvPr/>
        </p:nvSpPr>
        <p:spPr>
          <a:xfrm>
            <a:off x="636271" y="1362786"/>
            <a:ext cx="662514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Katičina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sestra nosila je mrkvice zečevima. Kad je otvorila vratašca, jedan joj pobježe. Poviče za njim: „Ti vraže mali, kamo ćeš?” Nožicama je potrčala, ručicama ga pokušala uhvatiti, ali on bijaše brži.</a:t>
            </a:r>
            <a:endParaRPr sz="2400" dirty="0"/>
          </a:p>
        </p:txBody>
      </p:sp>
      <p:sp>
        <p:nvSpPr>
          <p:cNvPr id="193" name="Google Shape;193;p20"/>
          <p:cNvSpPr txBox="1"/>
          <p:nvPr/>
        </p:nvSpPr>
        <p:spPr>
          <a:xfrm>
            <a:off x="764934" y="4155191"/>
            <a:ext cx="63486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 si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strice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striče –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striće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jako uranio!</a:t>
            </a:r>
            <a:endParaRPr sz="2400" dirty="0"/>
          </a:p>
        </p:txBody>
      </p:sp>
      <p:sp>
        <p:nvSpPr>
          <p:cNvPr id="194" name="Google Shape;194;p20"/>
          <p:cNvSpPr/>
          <p:nvPr/>
        </p:nvSpPr>
        <p:spPr>
          <a:xfrm>
            <a:off x="2318939" y="4196705"/>
            <a:ext cx="826043" cy="459107"/>
          </a:xfrm>
          <a:prstGeom prst="ellipse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/>
          <p:nvPr/>
        </p:nvSpPr>
        <p:spPr>
          <a:xfrm>
            <a:off x="636271" y="4992609"/>
            <a:ext cx="64773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junacinama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junaćinama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junačinama ništa nije teško! </a:t>
            </a:r>
            <a:endParaRPr sz="2400" dirty="0"/>
          </a:p>
        </p:txBody>
      </p:sp>
      <p:sp>
        <p:nvSpPr>
          <p:cNvPr id="196" name="Google Shape;196;p20"/>
          <p:cNvSpPr/>
          <p:nvPr/>
        </p:nvSpPr>
        <p:spPr>
          <a:xfrm>
            <a:off x="4562764" y="4920782"/>
            <a:ext cx="1630442" cy="693641"/>
          </a:xfrm>
          <a:prstGeom prst="ellipse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18176" y="2354968"/>
            <a:ext cx="598153" cy="73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6841" y="1394042"/>
            <a:ext cx="598153" cy="73618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0"/>
          <p:cNvSpPr txBox="1"/>
          <p:nvPr/>
        </p:nvSpPr>
        <p:spPr>
          <a:xfrm>
            <a:off x="8506691" y="2436955"/>
            <a:ext cx="283701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Podcrtaj riječi u kojima se dogodila palatalizacija.</a:t>
            </a:r>
            <a:endParaRPr sz="2400" dirty="0"/>
          </a:p>
        </p:txBody>
      </p:sp>
      <p:pic>
        <p:nvPicPr>
          <p:cNvPr id="200" name="Google Shape;200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18176" y="3543042"/>
            <a:ext cx="679084" cy="76057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0"/>
          <p:cNvSpPr txBox="1"/>
          <p:nvPr/>
        </p:nvSpPr>
        <p:spPr>
          <a:xfrm>
            <a:off x="8562083" y="3686154"/>
            <a:ext cx="252945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Zaokruži točno napisanu riječ.</a:t>
            </a:r>
            <a:endParaRPr sz="2400" dirty="0"/>
          </a:p>
        </p:txBody>
      </p:sp>
      <p:cxnSp>
        <p:nvCxnSpPr>
          <p:cNvPr id="202" name="Google Shape;202;p20"/>
          <p:cNvCxnSpPr/>
          <p:nvPr/>
        </p:nvCxnSpPr>
        <p:spPr>
          <a:xfrm rot="10800000" flipH="1">
            <a:off x="672681" y="1912174"/>
            <a:ext cx="910142" cy="1344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3" name="Google Shape;203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0133" y="4013923"/>
            <a:ext cx="679084" cy="7605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20"/>
          <p:cNvCxnSpPr/>
          <p:nvPr/>
        </p:nvCxnSpPr>
        <p:spPr>
          <a:xfrm rot="10800000" flipH="1">
            <a:off x="4801840" y="1891597"/>
            <a:ext cx="910142" cy="1344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5" name="Google Shape;205;p20"/>
          <p:cNvCxnSpPr/>
          <p:nvPr/>
        </p:nvCxnSpPr>
        <p:spPr>
          <a:xfrm flipV="1">
            <a:off x="4080203" y="2458772"/>
            <a:ext cx="921288" cy="312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6" name="Google Shape;206;p20"/>
          <p:cNvCxnSpPr/>
          <p:nvPr/>
        </p:nvCxnSpPr>
        <p:spPr>
          <a:xfrm flipV="1">
            <a:off x="1019184" y="3032927"/>
            <a:ext cx="745828" cy="681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7" name="Google Shape;207;p20"/>
          <p:cNvCxnSpPr/>
          <p:nvPr/>
        </p:nvCxnSpPr>
        <p:spPr>
          <a:xfrm flipV="1">
            <a:off x="4045791" y="2981790"/>
            <a:ext cx="1252350" cy="7572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8" name="Google Shape;208;p20"/>
          <p:cNvCxnSpPr/>
          <p:nvPr/>
        </p:nvCxnSpPr>
        <p:spPr>
          <a:xfrm>
            <a:off x="672680" y="3554397"/>
            <a:ext cx="1223355" cy="41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9" name="Google Shape;209;p20"/>
          <p:cNvCxnSpPr/>
          <p:nvPr/>
        </p:nvCxnSpPr>
        <p:spPr>
          <a:xfrm flipV="1">
            <a:off x="5152276" y="2428062"/>
            <a:ext cx="797148" cy="3071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1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15" name="Google Shape;215;p21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6" name="Google Shape;216;p21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022368" y="1223655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1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1"/>
          <p:cNvSpPr txBox="1"/>
          <p:nvPr/>
        </p:nvSpPr>
        <p:spPr>
          <a:xfrm>
            <a:off x="7995769" y="2096812"/>
            <a:ext cx="17931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21" name="Google Shape;221;p21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495276" y="2637154"/>
            <a:ext cx="2939547" cy="103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1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3" name="Google Shape;223;p21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688854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4" name="Google Shape;224;p21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63096" y="4110879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5" name="Google Shape;225;p21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3994774" y="1109358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26" name="Google Shape;226;p21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3971601" y="2643636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27" name="Google Shape;227;p21"/>
          <p:cNvSpPr txBox="1"/>
          <p:nvPr/>
        </p:nvSpPr>
        <p:spPr>
          <a:xfrm>
            <a:off x="1823211" y="1193249"/>
            <a:ext cx="168088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Provjeri svoje znanje, napiši imenicu u traženom obliku.</a:t>
            </a:r>
            <a:endParaRPr/>
          </a:p>
        </p:txBody>
      </p:sp>
      <p:sp>
        <p:nvSpPr>
          <p:cNvPr id="228" name="Google Shape;228;p21"/>
          <p:cNvSpPr txBox="1"/>
          <p:nvPr/>
        </p:nvSpPr>
        <p:spPr>
          <a:xfrm>
            <a:off x="1791603" y="2644489"/>
            <a:ext cx="152959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pjesmu </a:t>
            </a:r>
            <a:r>
              <a:rPr lang="hr-HR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</a:t>
            </a: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Dobriše Cesarića i označi riječ s palatalizacijom.</a:t>
            </a:r>
            <a:endParaRPr/>
          </a:p>
        </p:txBody>
      </p:sp>
      <p:sp>
        <p:nvSpPr>
          <p:cNvPr id="229" name="Google Shape;229;p21"/>
          <p:cNvSpPr txBox="1"/>
          <p:nvPr/>
        </p:nvSpPr>
        <p:spPr>
          <a:xfrm>
            <a:off x="1763854" y="4358513"/>
            <a:ext cx="186273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Zaigraj i ponovi palatalizaciju.</a:t>
            </a:r>
            <a:endParaRPr/>
          </a:p>
        </p:txBody>
      </p:sp>
      <p:sp>
        <p:nvSpPr>
          <p:cNvPr id="230" name="Google Shape;230;p21"/>
          <p:cNvSpPr txBox="1"/>
          <p:nvPr/>
        </p:nvSpPr>
        <p:spPr>
          <a:xfrm>
            <a:off x="5273332" y="1109358"/>
            <a:ext cx="165894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Provjeri svoje poznavanje glasovnih promjena.</a:t>
            </a:r>
            <a:endParaRPr/>
          </a:p>
        </p:txBody>
      </p:sp>
      <p:sp>
        <p:nvSpPr>
          <p:cNvPr id="231" name="Google Shape;231;p21"/>
          <p:cNvSpPr txBox="1"/>
          <p:nvPr/>
        </p:nvSpPr>
        <p:spPr>
          <a:xfrm>
            <a:off x="5283164" y="2604560"/>
            <a:ext cx="132050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Vrednuj svoje znanje rješavajući izlaznu karticu.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396</Words>
  <Application>Microsoft Office PowerPoint</Application>
  <PresentationFormat>Široki zaslon</PresentationFormat>
  <Paragraphs>58</Paragraphs>
  <Slides>9</Slides>
  <Notes>9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Calibri</vt:lpstr>
      <vt:lpstr>Impact</vt:lpstr>
      <vt:lpstr>Noto Sans Symbols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4</cp:revision>
  <dcterms:modified xsi:type="dcterms:W3CDTF">2020-09-17T22:23:49Z</dcterms:modified>
</cp:coreProperties>
</file>